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8"/>
  </p:notesMasterIdLst>
  <p:sldIdLst>
    <p:sldId id="330" r:id="rId2"/>
    <p:sldId id="331" r:id="rId3"/>
    <p:sldId id="332" r:id="rId4"/>
    <p:sldId id="333" r:id="rId5"/>
    <p:sldId id="334" r:id="rId6"/>
    <p:sldId id="335" r:id="rId7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7710"/>
    <a:srgbClr val="FAA9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233" autoAdjust="0"/>
    <p:restoredTop sz="95621" autoAdjust="0"/>
  </p:normalViewPr>
  <p:slideViewPr>
    <p:cSldViewPr>
      <p:cViewPr>
        <p:scale>
          <a:sx n="80" d="100"/>
          <a:sy n="80" d="100"/>
        </p:scale>
        <p:origin x="-2580" y="-7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064" y="-102"/>
      </p:cViewPr>
      <p:guideLst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CACCC31E-8922-44A8-8C36-720DC6DD7904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37280DE1-44E6-471E-8719-0C115AE1E75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835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71566" y="23161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Cliquez pour modifier le style du titre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971600" y="6093296"/>
            <a:ext cx="122413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745F85-4619-4538-9ECD-2D1D397FB590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01D346-6002-4BE3-B0F3-7876A6D66B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5867400" y="5867400"/>
            <a:ext cx="1447800" cy="533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pPr>
              <a:defRPr/>
            </a:pPr>
            <a:endParaRPr lang="fr-CA" altLang="fr-FR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3213" y="901700"/>
            <a:ext cx="5792787" cy="9271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/>
            </a:lvl1pPr>
          </a:lstStyle>
          <a:p>
            <a:pPr lvl="0"/>
            <a:r>
              <a:rPr lang="fr-FR" noProof="0" smtClean="0"/>
              <a:t>Cliquez et modifiez le titre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248400" y="2438400"/>
            <a:ext cx="2362200" cy="251460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100"/>
              </a:lnSpc>
              <a:spcBef>
                <a:spcPct val="0"/>
              </a:spcBef>
              <a:buFont typeface="Times"/>
              <a:buNone/>
              <a:tabLst>
                <a:tab pos="388938" algn="l"/>
              </a:tabLst>
              <a:defRPr sz="17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246696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971600" y="6165304"/>
            <a:ext cx="1224136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00120" y="1357299"/>
            <a:ext cx="7943880" cy="4357718"/>
          </a:xfrm>
          <a:prstGeom prst="rect">
            <a:avLst/>
          </a:prstGeom>
        </p:spPr>
        <p:txBody>
          <a:bodyPr/>
          <a:lstStyle>
            <a:lvl1pPr>
              <a:buFont typeface="Wingdings" pitchFamily="2" charset="2"/>
              <a:buChar char="Ø"/>
              <a:defRPr/>
            </a:lvl1pPr>
            <a:lvl2pPr>
              <a:buFont typeface="Wingdings" pitchFamily="2" charset="2"/>
              <a:buChar char="§"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en-US" dirty="0"/>
          </a:p>
        </p:txBody>
      </p:sp>
      <p:sp>
        <p:nvSpPr>
          <p:cNvPr id="7" name="Titre 1"/>
          <p:cNvSpPr>
            <a:spLocks noGrp="1"/>
          </p:cNvSpPr>
          <p:nvPr>
            <p:ph type="title" hasCustomPrompt="1"/>
          </p:nvPr>
        </p:nvSpPr>
        <p:spPr>
          <a:xfrm>
            <a:off x="5572132" y="428604"/>
            <a:ext cx="3071834" cy="428628"/>
          </a:xfrm>
          <a:prstGeom prst="rect">
            <a:avLst/>
          </a:prstGeom>
        </p:spPr>
        <p:txBody>
          <a:bodyPr/>
          <a:lstStyle>
            <a:lvl1pPr algn="r"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fr-FR" dirty="0" smtClean="0"/>
              <a:t>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5572132" y="428604"/>
            <a:ext cx="2928958" cy="428628"/>
          </a:xfrm>
          <a:prstGeom prst="rect">
            <a:avLst/>
          </a:prstGeom>
        </p:spPr>
        <p:txBody>
          <a:bodyPr/>
          <a:lstStyle>
            <a:lvl1pPr algn="r">
              <a:defRPr sz="2800" b="1">
                <a:solidFill>
                  <a:srgbClr val="C00000"/>
                </a:solidFill>
              </a:defRPr>
            </a:lvl1pPr>
          </a:lstStyle>
          <a:p>
            <a:r>
              <a:rPr lang="fr-FR" dirty="0" smtClean="0"/>
              <a:t>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7714" y="114298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62556" y="1142984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745F85-4619-4538-9ECD-2D1D397FB590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01D346-6002-4BE3-B0F3-7876A6D66B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745F85-4619-4538-9ECD-2D1D397FB590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01D346-6002-4BE3-B0F3-7876A6D66B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745F85-4619-4538-9ECD-2D1D397FB590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01D346-6002-4BE3-B0F3-7876A6D66B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C745F85-4619-4538-9ECD-2D1D397FB590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B01D346-6002-4BE3-B0F3-7876A6D66BC0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82" y="9807"/>
            <a:ext cx="9141418" cy="6848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logoCOPL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42844" y="53762"/>
            <a:ext cx="2214578" cy="883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703" r:id="rId2"/>
    <p:sldLayoutId id="2147483698" r:id="rId3"/>
    <p:sldLayoutId id="2147483702" r:id="rId4"/>
    <p:sldLayoutId id="2147483700" r:id="rId5"/>
    <p:sldLayoutId id="2147483701" r:id="rId6"/>
    <p:sldLayoutId id="2147483704" r:id="rId7"/>
    <p:sldLayoutId id="2147483705" r:id="rId8"/>
    <p:sldLayoutId id="2147483706" r:id="rId9"/>
    <p:sldLayoutId id="2147483707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7.jpeg"/><Relationship Id="rId7" Type="http://schemas.openxmlformats.org/officeDocument/2006/relationships/image" Target="../media/image10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usherbrooke.ca/" TargetMode="External"/><Relationship Id="rId5" Type="http://schemas.openxmlformats.org/officeDocument/2006/relationships/image" Target="../media/image9.png"/><Relationship Id="rId10" Type="http://schemas.openxmlformats.org/officeDocument/2006/relationships/image" Target="../media/image13.jpeg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5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0"/>
            <a:ext cx="57308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ZoneTexte 1"/>
          <p:cNvSpPr txBox="1"/>
          <p:nvPr/>
        </p:nvSpPr>
        <p:spPr>
          <a:xfrm>
            <a:off x="1403648" y="314096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/>
              <a:t>Insérer</a:t>
            </a:r>
            <a:r>
              <a:rPr lang="en-CA" dirty="0" smtClean="0"/>
              <a:t> image </a:t>
            </a:r>
            <a:r>
              <a:rPr lang="en-CA" dirty="0" err="1" smtClean="0"/>
              <a:t>ici</a:t>
            </a:r>
            <a:endParaRPr lang="fr-CA" dirty="0"/>
          </a:p>
        </p:txBody>
      </p:sp>
      <p:sp>
        <p:nvSpPr>
          <p:cNvPr id="4" name="ZoneTexte 3"/>
          <p:cNvSpPr txBox="1"/>
          <p:nvPr/>
        </p:nvSpPr>
        <p:spPr>
          <a:xfrm>
            <a:off x="6372200" y="329336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err="1" smtClean="0">
                <a:solidFill>
                  <a:schemeClr val="bg1"/>
                </a:solidFill>
              </a:rPr>
              <a:t>Insérer</a:t>
            </a:r>
            <a:r>
              <a:rPr lang="en-CA" dirty="0" smtClean="0">
                <a:solidFill>
                  <a:schemeClr val="bg1"/>
                </a:solidFill>
              </a:rPr>
              <a:t> titre </a:t>
            </a:r>
            <a:r>
              <a:rPr lang="en-CA" dirty="0" err="1" smtClean="0">
                <a:solidFill>
                  <a:schemeClr val="bg1"/>
                </a:solidFill>
              </a:rPr>
              <a:t>ici</a:t>
            </a:r>
            <a:endParaRPr lang="fr-C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6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 txBox="1">
            <a:spLocks/>
          </p:cNvSpPr>
          <p:nvPr/>
        </p:nvSpPr>
        <p:spPr>
          <a:xfrm>
            <a:off x="1522864" y="116632"/>
            <a:ext cx="79248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altLang="fr-FR" sz="3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REGROUPEMENT  STRATÉGIQUE</a:t>
            </a:r>
            <a:endParaRPr lang="fr-CA" altLang="fr-FR" sz="3800" b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57" descr="ecole_polytechnique_mo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4253" y="1284288"/>
            <a:ext cx="190500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69" descr="IN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736" y="1665288"/>
            <a:ext cx="25146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4" descr="mcgill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140076"/>
            <a:ext cx="3200400" cy="73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1" descr="armoiries30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53" y="2960688"/>
            <a:ext cx="2209800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9" descr="Logo de l'Université de Sherbrook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408488"/>
            <a:ext cx="3532188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216" y="1250951"/>
            <a:ext cx="1925637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8" r="19714" b="45602"/>
          <a:stretch>
            <a:fillRect/>
          </a:stretch>
        </p:blipFill>
        <p:spPr bwMode="auto">
          <a:xfrm>
            <a:off x="3429000" y="3113088"/>
            <a:ext cx="211455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 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75" y="4495800"/>
            <a:ext cx="29718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830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2514600" y="116632"/>
            <a:ext cx="4495800" cy="762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altLang="fr-FR" sz="48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MISSION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447800" y="1511300"/>
            <a:ext cx="6934200" cy="34417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altLang="en-US" dirty="0" smtClean="0">
                <a:latin typeface="Calibri" panose="020F0502020204030204" pitchFamily="34" charset="0"/>
              </a:rPr>
              <a:t>Formation de </a:t>
            </a:r>
            <a:r>
              <a:rPr lang="en-US" altLang="en-US" dirty="0" smtClean="0">
                <a:latin typeface="Calibri" panose="020F0502020204030204" pitchFamily="34" charset="0"/>
              </a:rPr>
              <a:t>main-d’oeuvre </a:t>
            </a:r>
            <a:r>
              <a:rPr lang="en-US" altLang="en-US" dirty="0" err="1" smtClean="0">
                <a:latin typeface="Calibri" panose="020F0502020204030204" pitchFamily="34" charset="0"/>
              </a:rPr>
              <a:t>hautement</a:t>
            </a:r>
            <a:r>
              <a:rPr lang="en-US" altLang="en-US" dirty="0" smtClean="0">
                <a:latin typeface="Calibri" panose="020F0502020204030204" pitchFamily="34" charset="0"/>
              </a:rPr>
              <a:t>   </a:t>
            </a:r>
            <a:r>
              <a:rPr lang="en-US" altLang="en-US" dirty="0" err="1" smtClean="0">
                <a:latin typeface="Calibri" panose="020F0502020204030204" pitchFamily="34" charset="0"/>
              </a:rPr>
              <a:t>qualifiée</a:t>
            </a:r>
            <a:r>
              <a:rPr lang="fr-CA" altLang="en-US" dirty="0" smtClean="0">
                <a:latin typeface="Calibri" panose="020F0502020204030204" pitchFamily="34" charset="0"/>
              </a:rPr>
              <a:t> (M</a:t>
            </a:r>
            <a:r>
              <a:rPr lang="en-US" altLang="en-US" dirty="0" err="1" smtClean="0">
                <a:latin typeface="Calibri" panose="020F0502020204030204" pitchFamily="34" charset="0"/>
              </a:rPr>
              <a:t>Sc</a:t>
            </a:r>
            <a:r>
              <a:rPr lang="fr-CA" altLang="en-US" dirty="0" smtClean="0">
                <a:latin typeface="Calibri" panose="020F0502020204030204" pitchFamily="34" charset="0"/>
              </a:rPr>
              <a:t> &amp; PhD</a:t>
            </a:r>
            <a:r>
              <a:rPr lang="en-US" altLang="en-US" dirty="0" smtClean="0">
                <a:latin typeface="Calibri" panose="020F0502020204030204" pitchFamily="34" charset="0"/>
              </a:rPr>
              <a:t>)</a:t>
            </a:r>
            <a:r>
              <a:rPr lang="fr-CA" altLang="en-US" dirty="0" smtClean="0">
                <a:latin typeface="Calibri" panose="020F0502020204030204" pitchFamily="34" charset="0"/>
              </a:rPr>
              <a:t> </a:t>
            </a:r>
          </a:p>
          <a:p>
            <a:pPr>
              <a:buFont typeface="Times" panose="02020603050405020304" pitchFamily="18" charset="0"/>
              <a:buNone/>
            </a:pPr>
            <a:endParaRPr lang="fr-CA" altLang="en-US" dirty="0" smtClean="0">
              <a:latin typeface="Calibri" panose="020F0502020204030204" pitchFamily="34" charset="0"/>
            </a:endParaRPr>
          </a:p>
          <a:p>
            <a:r>
              <a:rPr lang="fr-CA" altLang="en-US" dirty="0" smtClean="0">
                <a:latin typeface="Calibri" panose="020F0502020204030204" pitchFamily="34" charset="0"/>
              </a:rPr>
              <a:t> Recherche pure et appliquée </a:t>
            </a:r>
          </a:p>
          <a:p>
            <a:endParaRPr lang="fr-CA" altLang="en-US" dirty="0" smtClean="0">
              <a:latin typeface="Calibri" panose="020F0502020204030204" pitchFamily="34" charset="0"/>
            </a:endParaRPr>
          </a:p>
          <a:p>
            <a:r>
              <a:rPr lang="fr-CA" altLang="en-US" dirty="0" smtClean="0">
                <a:latin typeface="Calibri" panose="020F0502020204030204" pitchFamily="34" charset="0"/>
              </a:rPr>
              <a:t> Développement socio-économique</a:t>
            </a:r>
          </a:p>
        </p:txBody>
      </p:sp>
    </p:spTree>
    <p:extLst>
      <p:ext uri="{BB962C8B-B14F-4D97-AF65-F5344CB8AC3E}">
        <p14:creationId xmlns:p14="http://schemas.microsoft.com/office/powerpoint/2010/main" val="126522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6" name="ZoneTexte 17"/>
          <p:cNvSpPr txBox="1">
            <a:spLocks noChangeArrowheads="1"/>
          </p:cNvSpPr>
          <p:nvPr/>
        </p:nvSpPr>
        <p:spPr bwMode="auto">
          <a:xfrm>
            <a:off x="990600" y="4656138"/>
            <a:ext cx="74485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A" altLang="fr-FR" smtClean="0">
                <a:solidFill>
                  <a:srgbClr val="000000"/>
                </a:solidFill>
                <a:latin typeface="Arial" charset="0"/>
                <a:cs typeface="Arial" charset="0"/>
              </a:rPr>
              <a:t> Au fil des ans, le COPL est devenu </a:t>
            </a:r>
            <a:r>
              <a:rPr lang="fr-CA" altLang="fr-FR" smtClean="0">
                <a:solidFill>
                  <a:srgbClr val="C00000"/>
                </a:solidFill>
                <a:latin typeface="Arial" charset="0"/>
                <a:cs typeface="Arial" charset="0"/>
              </a:rPr>
              <a:t>multidisciplinaire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CA" altLang="fr-FR" smtClean="0">
                <a:solidFill>
                  <a:srgbClr val="000000"/>
                </a:solidFill>
                <a:latin typeface="Arial" charset="0"/>
                <a:cs typeface="Arial" charset="0"/>
              </a:rPr>
              <a:t>et </a:t>
            </a:r>
            <a:r>
              <a:rPr lang="fr-CA" altLang="fr-FR" smtClean="0">
                <a:solidFill>
                  <a:srgbClr val="C00000"/>
                </a:solidFill>
                <a:latin typeface="Arial" charset="0"/>
                <a:cs typeface="Arial" charset="0"/>
              </a:rPr>
              <a:t>multi-institutionnel</a:t>
            </a:r>
            <a:r>
              <a:rPr lang="fr-CA" altLang="fr-FR" smtClean="0">
                <a:solidFill>
                  <a:srgbClr val="000000"/>
                </a:solidFill>
                <a:latin typeface="Arial" charset="0"/>
                <a:cs typeface="Arial" charset="0"/>
              </a:rPr>
              <a:t>.</a:t>
            </a:r>
            <a:endParaRPr lang="en-US" altLang="fr-FR" smtClean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7467600" y="3284538"/>
            <a:ext cx="114300" cy="8096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CA" altLang="fr-FR" smtClean="0">
              <a:solidFill>
                <a:srgbClr val="000000"/>
              </a:solidFill>
            </a:endParaRPr>
          </a:p>
        </p:txBody>
      </p:sp>
      <p:sp>
        <p:nvSpPr>
          <p:cNvPr id="4101" name="Rectangle 2"/>
          <p:cNvSpPr>
            <a:spLocks noChangeArrowheads="1"/>
          </p:cNvSpPr>
          <p:nvPr/>
        </p:nvSpPr>
        <p:spPr bwMode="auto">
          <a:xfrm>
            <a:off x="7200900" y="3643313"/>
            <a:ext cx="138113" cy="100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CA" altLang="fr-FR" smtClean="0">
              <a:solidFill>
                <a:srgbClr val="000000"/>
              </a:solidFill>
            </a:endParaRPr>
          </a:p>
        </p:txBody>
      </p:sp>
      <p:grpSp>
        <p:nvGrpSpPr>
          <p:cNvPr id="4102" name="Groupe 8"/>
          <p:cNvGrpSpPr>
            <a:grpSpLocks/>
          </p:cNvGrpSpPr>
          <p:nvPr/>
        </p:nvGrpSpPr>
        <p:grpSpPr bwMode="auto">
          <a:xfrm>
            <a:off x="1185863" y="1525842"/>
            <a:ext cx="7481887" cy="2239962"/>
            <a:chOff x="1185819" y="1487507"/>
            <a:chExt cx="7481461" cy="2239774"/>
          </a:xfrm>
        </p:grpSpPr>
        <p:grpSp>
          <p:nvGrpSpPr>
            <p:cNvPr id="4110" name="Groupe 7"/>
            <p:cNvGrpSpPr>
              <a:grpSpLocks/>
            </p:cNvGrpSpPr>
            <p:nvPr/>
          </p:nvGrpSpPr>
          <p:grpSpPr bwMode="auto">
            <a:xfrm>
              <a:off x="1931956" y="1487507"/>
              <a:ext cx="6735324" cy="2239774"/>
              <a:chOff x="1273113" y="1537410"/>
              <a:chExt cx="6735324" cy="2239774"/>
            </a:xfrm>
          </p:grpSpPr>
          <p:grpSp>
            <p:nvGrpSpPr>
              <p:cNvPr id="4112" name="Groupe 6"/>
              <p:cNvGrpSpPr>
                <a:grpSpLocks/>
              </p:cNvGrpSpPr>
              <p:nvPr/>
            </p:nvGrpSpPr>
            <p:grpSpPr bwMode="auto">
              <a:xfrm>
                <a:off x="1273113" y="1537410"/>
                <a:ext cx="6735324" cy="2239774"/>
                <a:chOff x="1273113" y="1537410"/>
                <a:chExt cx="6735324" cy="2239774"/>
              </a:xfrm>
            </p:grpSpPr>
            <p:grpSp>
              <p:nvGrpSpPr>
                <p:cNvPr id="4114" name="Groupe 4"/>
                <p:cNvGrpSpPr>
                  <a:grpSpLocks/>
                </p:cNvGrpSpPr>
                <p:nvPr/>
              </p:nvGrpSpPr>
              <p:grpSpPr bwMode="auto">
                <a:xfrm>
                  <a:off x="1273113" y="1537410"/>
                  <a:ext cx="6735324" cy="2239774"/>
                  <a:chOff x="1273113" y="1537410"/>
                  <a:chExt cx="6735324" cy="2239774"/>
                </a:xfrm>
              </p:grpSpPr>
              <p:pic>
                <p:nvPicPr>
                  <p:cNvPr id="4116" name="Picture 9"/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273113" y="1537410"/>
                    <a:ext cx="6735324" cy="223977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cxnSp>
                <p:nvCxnSpPr>
                  <p:cNvPr id="4117" name="Connecteur droit 4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6553200" y="3352800"/>
                    <a:ext cx="144463" cy="69728"/>
                  </a:xfrm>
                  <a:prstGeom prst="line">
                    <a:avLst/>
                  </a:prstGeom>
                  <a:noFill/>
                  <a:ln w="158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  <p:cxnSp>
                <p:nvCxnSpPr>
                  <p:cNvPr id="4118" name="Connecteur droit 35"/>
                  <p:cNvCxnSpPr>
                    <a:cxnSpLocks noChangeShapeType="1"/>
                  </p:cNvCxnSpPr>
                  <p:nvPr/>
                </p:nvCxnSpPr>
                <p:spPr bwMode="auto">
                  <a:xfrm flipH="1">
                    <a:off x="6697663" y="3375001"/>
                    <a:ext cx="144462" cy="66675"/>
                  </a:xfrm>
                  <a:prstGeom prst="line">
                    <a:avLst/>
                  </a:prstGeom>
                  <a:noFill/>
                  <a:ln w="15875" algn="ctr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</p:cxnSp>
            </p:grpSp>
            <p:sp>
              <p:nvSpPr>
                <p:cNvPr id="4115" name="Rectangle 5"/>
                <p:cNvSpPr>
                  <a:spLocks noChangeArrowheads="1"/>
                </p:cNvSpPr>
                <p:nvPr/>
              </p:nvSpPr>
              <p:spPr bwMode="auto">
                <a:xfrm rot="3600000">
                  <a:off x="6676956" y="3224010"/>
                  <a:ext cx="178280" cy="15240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itchFamily="18" charset="0"/>
                    </a:defRPr>
                  </a:lvl9pPr>
                </a:lstStyle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fr-CA" altLang="fr-FR" smtClean="0">
                    <a:solidFill>
                      <a:srgbClr val="000000"/>
                    </a:solidFill>
                  </a:endParaRPr>
                </a:p>
              </p:txBody>
            </p:sp>
          </p:grpSp>
          <p:sp>
            <p:nvSpPr>
              <p:cNvPr id="4113" name="ZoneTexte 29"/>
              <p:cNvSpPr txBox="1">
                <a:spLocks noChangeArrowheads="1"/>
              </p:cNvSpPr>
              <p:nvPr/>
            </p:nvSpPr>
            <p:spPr bwMode="auto">
              <a:xfrm>
                <a:off x="6555976" y="3121599"/>
                <a:ext cx="598320" cy="3077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" pitchFamily="18" charset="0"/>
                  </a:defRPr>
                </a:lvl9pPr>
              </a:lstStyle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CA" altLang="fr-FR" sz="1400" b="1" i="1" dirty="0" smtClean="0">
                    <a:solidFill>
                      <a:srgbClr val="000000"/>
                    </a:solidFill>
                    <a:latin typeface="Parchment" pitchFamily="66" charset="0"/>
                  </a:rPr>
                  <a:t>2012</a:t>
                </a:r>
                <a:endParaRPr lang="fr-CA" altLang="fr-FR" sz="1400" b="1" i="1" dirty="0" smtClean="0">
                  <a:solidFill>
                    <a:srgbClr val="000000"/>
                  </a:solidFill>
                  <a:latin typeface="Parchment" pitchFamily="66" charset="0"/>
                </a:endParaRPr>
              </a:p>
            </p:txBody>
          </p:sp>
        </p:grpSp>
        <p:pic>
          <p:nvPicPr>
            <p:cNvPr id="4111" name="Picture 10" descr="X:\Logos\ULaval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5819" y="2626474"/>
              <a:ext cx="1224056" cy="5085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348" name="Picture 12" descr="X:\Logos\ecole_polytechnique_mon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219200"/>
            <a:ext cx="8636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oupe 9"/>
          <p:cNvGrpSpPr>
            <a:grpSpLocks/>
          </p:cNvGrpSpPr>
          <p:nvPr/>
        </p:nvGrpSpPr>
        <p:grpSpPr bwMode="auto">
          <a:xfrm>
            <a:off x="3603625" y="3243263"/>
            <a:ext cx="1717675" cy="992187"/>
            <a:chOff x="3602971" y="3243269"/>
            <a:chExt cx="1717912" cy="992698"/>
          </a:xfrm>
        </p:grpSpPr>
        <p:pic>
          <p:nvPicPr>
            <p:cNvPr id="4107" name="Image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4975" y="3243269"/>
              <a:ext cx="1296059" cy="297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8" name="Picture 16" descr="U de Sherbrooke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2971" y="3561465"/>
              <a:ext cx="1440066" cy="3316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09" name="Picture 11" descr="X:\Logos\INRS (2)_Logo.gif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2256" y="3893096"/>
              <a:ext cx="928627" cy="342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349" name="Picture 19" descr="ETS-noir-devise-ecran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544888"/>
            <a:ext cx="6715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3" name="Image 3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03" t="2" r="15334" b="31609"/>
          <a:stretch>
            <a:fillRect/>
          </a:stretch>
        </p:blipFill>
        <p:spPr bwMode="auto">
          <a:xfrm>
            <a:off x="6755974" y="3397620"/>
            <a:ext cx="776287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2"/>
          <p:cNvSpPr>
            <a:spLocks noChangeArrowheads="1"/>
          </p:cNvSpPr>
          <p:nvPr/>
        </p:nvSpPr>
        <p:spPr bwMode="auto">
          <a:xfrm>
            <a:off x="3392700" y="259188"/>
            <a:ext cx="398761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r>
              <a:rPr lang="fr-CA" altLang="fr-FR" sz="4800" b="1" dirty="0" smtClean="0">
                <a:solidFill>
                  <a:srgbClr val="C00000"/>
                </a:solidFill>
                <a:latin typeface="+mj-lt"/>
              </a:rPr>
              <a:t>HISTORIQUE</a:t>
            </a:r>
            <a:endParaRPr lang="en-US" altLang="fr-FR" sz="48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9176" y="2209689"/>
            <a:ext cx="1483577" cy="660930"/>
          </a:xfrm>
          <a:prstGeom prst="rect">
            <a:avLst/>
          </a:prstGeom>
        </p:spPr>
      </p:pic>
      <p:sp>
        <p:nvSpPr>
          <p:cNvPr id="26" name="Rectangle 5"/>
          <p:cNvSpPr>
            <a:spLocks noChangeArrowheads="1"/>
          </p:cNvSpPr>
          <p:nvPr/>
        </p:nvSpPr>
        <p:spPr bwMode="auto">
          <a:xfrm rot="3600000">
            <a:off x="7761773" y="3270825"/>
            <a:ext cx="178295" cy="15240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CA" altLang="fr-FR" smtClean="0">
              <a:solidFill>
                <a:srgbClr val="000000"/>
              </a:solidFill>
            </a:endParaRPr>
          </a:p>
        </p:txBody>
      </p:sp>
      <p:cxnSp>
        <p:nvCxnSpPr>
          <p:cNvPr id="27" name="Connecteur droit 4"/>
          <p:cNvCxnSpPr>
            <a:cxnSpLocks noChangeShapeType="1"/>
          </p:cNvCxnSpPr>
          <p:nvPr/>
        </p:nvCxnSpPr>
        <p:spPr bwMode="auto">
          <a:xfrm flipH="1">
            <a:off x="7707397" y="3372764"/>
            <a:ext cx="72237" cy="167354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Connecteur droit 35"/>
          <p:cNvCxnSpPr>
            <a:cxnSpLocks noChangeShapeType="1"/>
          </p:cNvCxnSpPr>
          <p:nvPr/>
        </p:nvCxnSpPr>
        <p:spPr bwMode="auto">
          <a:xfrm flipH="1">
            <a:off x="7872382" y="3397620"/>
            <a:ext cx="72235" cy="175396"/>
          </a:xfrm>
          <a:prstGeom prst="line">
            <a:avLst/>
          </a:prstGeom>
          <a:noFill/>
          <a:ln w="15875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ZoneTexte 29"/>
          <p:cNvSpPr txBox="1">
            <a:spLocks noChangeArrowheads="1"/>
          </p:cNvSpPr>
          <p:nvPr/>
        </p:nvSpPr>
        <p:spPr bwMode="auto">
          <a:xfrm>
            <a:off x="7715272" y="3143248"/>
            <a:ext cx="61283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fr-FR" sz="1400" b="1" i="1" dirty="0" smtClean="0">
                <a:solidFill>
                  <a:srgbClr val="000000"/>
                </a:solidFill>
                <a:latin typeface="Parchment" pitchFamily="66" charset="0"/>
              </a:rPr>
              <a:t>2014</a:t>
            </a:r>
            <a:endParaRPr lang="fr-CA" altLang="fr-FR" sz="1400" b="1" i="1" dirty="0" smtClean="0">
              <a:solidFill>
                <a:srgbClr val="000000"/>
              </a:solidFill>
              <a:latin typeface="Parchment" pitchFamily="66" charset="0"/>
            </a:endParaRPr>
          </a:p>
        </p:txBody>
      </p:sp>
      <p:pic>
        <p:nvPicPr>
          <p:cNvPr id="30" name="Picture 16" descr="X:\Logos\Concordia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961" y="3626803"/>
            <a:ext cx="1170541" cy="278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770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" name="Connecteur droit avec flèche 60"/>
          <p:cNvCxnSpPr/>
          <p:nvPr/>
        </p:nvCxnSpPr>
        <p:spPr bwMode="auto">
          <a:xfrm>
            <a:off x="3643733" y="4032595"/>
            <a:ext cx="2364182" cy="6126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74" name="Groupe 2"/>
          <p:cNvGrpSpPr>
            <a:grpSpLocks/>
          </p:cNvGrpSpPr>
          <p:nvPr/>
        </p:nvGrpSpPr>
        <p:grpSpPr bwMode="auto">
          <a:xfrm>
            <a:off x="160615" y="1412776"/>
            <a:ext cx="8922890" cy="4681252"/>
            <a:chOff x="474663" y="1268413"/>
            <a:chExt cx="8274050" cy="4250813"/>
          </a:xfrm>
        </p:grpSpPr>
        <p:cxnSp>
          <p:nvCxnSpPr>
            <p:cNvPr id="37" name="Connecteur droit avec flèche 36"/>
            <p:cNvCxnSpPr/>
            <p:nvPr/>
          </p:nvCxnSpPr>
          <p:spPr>
            <a:xfrm>
              <a:off x="3563938" y="4005694"/>
              <a:ext cx="1857012" cy="7472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orme libre 39"/>
            <p:cNvSpPr/>
            <p:nvPr/>
          </p:nvSpPr>
          <p:spPr>
            <a:xfrm>
              <a:off x="3635375" y="3772297"/>
              <a:ext cx="2118519" cy="160026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2" name="Forme libre 31"/>
            <p:cNvSpPr/>
            <p:nvPr/>
          </p:nvSpPr>
          <p:spPr>
            <a:xfrm>
              <a:off x="3709988" y="2605298"/>
              <a:ext cx="1074737" cy="90502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3" name="Forme libre 32"/>
            <p:cNvSpPr/>
            <p:nvPr/>
          </p:nvSpPr>
          <p:spPr>
            <a:xfrm flipV="1">
              <a:off x="3657600" y="2759311"/>
              <a:ext cx="1295400" cy="144485"/>
            </a:xfrm>
            <a:custGeom>
              <a:avLst/>
              <a:gdLst>
                <a:gd name="connsiteX0" fmla="*/ 0 w 1435395"/>
                <a:gd name="connsiteY0" fmla="*/ 255181 h 255181"/>
                <a:gd name="connsiteX1" fmla="*/ 701748 w 1435395"/>
                <a:gd name="connsiteY1" fmla="*/ 0 h 255181"/>
                <a:gd name="connsiteX2" fmla="*/ 1435395 w 1435395"/>
                <a:gd name="connsiteY2" fmla="*/ 255181 h 255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5395" h="255181">
                  <a:moveTo>
                    <a:pt x="0" y="255181"/>
                  </a:moveTo>
                  <a:cubicBezTo>
                    <a:pt x="231258" y="127590"/>
                    <a:pt x="462516" y="0"/>
                    <a:pt x="701748" y="0"/>
                  </a:cubicBezTo>
                  <a:cubicBezTo>
                    <a:pt x="940980" y="0"/>
                    <a:pt x="1188187" y="127590"/>
                    <a:pt x="1435395" y="25518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4" name="Forme libre 33"/>
            <p:cNvSpPr/>
            <p:nvPr/>
          </p:nvSpPr>
          <p:spPr>
            <a:xfrm flipV="1">
              <a:off x="3683000" y="2359198"/>
              <a:ext cx="1073150" cy="90501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35" name="Connecteur droit avec flèche 34"/>
            <p:cNvCxnSpPr/>
            <p:nvPr/>
          </p:nvCxnSpPr>
          <p:spPr>
            <a:xfrm flipV="1">
              <a:off x="3563938" y="2767699"/>
              <a:ext cx="1857012" cy="51715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orme libre 38"/>
            <p:cNvSpPr/>
            <p:nvPr/>
          </p:nvSpPr>
          <p:spPr>
            <a:xfrm rot="21233370" flipV="1">
              <a:off x="3647362" y="3284201"/>
              <a:ext cx="2220236" cy="127012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51" name="Connecteur droit avec flèche 50"/>
            <p:cNvCxnSpPr>
              <a:endCxn id="3105" idx="1"/>
            </p:cNvCxnSpPr>
            <p:nvPr/>
          </p:nvCxnSpPr>
          <p:spPr>
            <a:xfrm>
              <a:off x="3563938" y="2924437"/>
              <a:ext cx="2304256" cy="79827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ZoneTexte 39"/>
            <p:cNvSpPr txBox="1">
              <a:spLocks noChangeArrowheads="1"/>
            </p:cNvSpPr>
            <p:nvPr/>
          </p:nvSpPr>
          <p:spPr bwMode="auto">
            <a:xfrm>
              <a:off x="3646766" y="2082614"/>
              <a:ext cx="1336675" cy="276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CA" sz="1200" b="1" dirty="0">
                  <a:latin typeface="Calibri" pitchFamily="34" charset="0"/>
                </a:rPr>
                <a:t>Points quantiques</a:t>
              </a:r>
              <a:endParaRPr lang="en-US" sz="1050" b="1" dirty="0">
                <a:latin typeface="Calibri" pitchFamily="34" charset="0"/>
              </a:endParaRPr>
            </a:p>
          </p:txBody>
        </p:sp>
        <p:sp>
          <p:nvSpPr>
            <p:cNvPr id="38" name="Forme libre 37"/>
            <p:cNvSpPr/>
            <p:nvPr/>
          </p:nvSpPr>
          <p:spPr>
            <a:xfrm flipV="1">
              <a:off x="3409950" y="5240964"/>
              <a:ext cx="1582738" cy="215934"/>
            </a:xfrm>
            <a:custGeom>
              <a:avLst/>
              <a:gdLst>
                <a:gd name="connsiteX0" fmla="*/ 0 w 1435395"/>
                <a:gd name="connsiteY0" fmla="*/ 255181 h 255181"/>
                <a:gd name="connsiteX1" fmla="*/ 701748 w 1435395"/>
                <a:gd name="connsiteY1" fmla="*/ 0 h 255181"/>
                <a:gd name="connsiteX2" fmla="*/ 1435395 w 1435395"/>
                <a:gd name="connsiteY2" fmla="*/ 255181 h 255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5395" h="255181">
                  <a:moveTo>
                    <a:pt x="0" y="255181"/>
                  </a:moveTo>
                  <a:cubicBezTo>
                    <a:pt x="231258" y="127590"/>
                    <a:pt x="462516" y="0"/>
                    <a:pt x="701748" y="0"/>
                  </a:cubicBezTo>
                  <a:cubicBezTo>
                    <a:pt x="940980" y="0"/>
                    <a:pt x="1188187" y="127590"/>
                    <a:pt x="1435395" y="25518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Forme libre 40"/>
            <p:cNvSpPr/>
            <p:nvPr/>
          </p:nvSpPr>
          <p:spPr>
            <a:xfrm>
              <a:off x="3708400" y="4509011"/>
              <a:ext cx="1295400" cy="215934"/>
            </a:xfrm>
            <a:custGeom>
              <a:avLst/>
              <a:gdLst>
                <a:gd name="connsiteX0" fmla="*/ 0 w 1435395"/>
                <a:gd name="connsiteY0" fmla="*/ 255181 h 255181"/>
                <a:gd name="connsiteX1" fmla="*/ 701748 w 1435395"/>
                <a:gd name="connsiteY1" fmla="*/ 0 h 255181"/>
                <a:gd name="connsiteX2" fmla="*/ 1435395 w 1435395"/>
                <a:gd name="connsiteY2" fmla="*/ 255181 h 255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5395" h="255181">
                  <a:moveTo>
                    <a:pt x="0" y="255181"/>
                  </a:moveTo>
                  <a:cubicBezTo>
                    <a:pt x="231258" y="127590"/>
                    <a:pt x="462516" y="0"/>
                    <a:pt x="701748" y="0"/>
                  </a:cubicBezTo>
                  <a:cubicBezTo>
                    <a:pt x="940980" y="0"/>
                    <a:pt x="1188187" y="127590"/>
                    <a:pt x="1435395" y="25518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2" name="Forme libre 41"/>
            <p:cNvSpPr/>
            <p:nvPr/>
          </p:nvSpPr>
          <p:spPr>
            <a:xfrm flipV="1">
              <a:off x="3697288" y="4809096"/>
              <a:ext cx="1073150" cy="88914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3" name="Forme libre 42"/>
            <p:cNvSpPr/>
            <p:nvPr/>
          </p:nvSpPr>
          <p:spPr>
            <a:xfrm>
              <a:off x="3552825" y="5107593"/>
              <a:ext cx="1223963" cy="90502"/>
            </a:xfrm>
            <a:custGeom>
              <a:avLst/>
              <a:gdLst>
                <a:gd name="connsiteX0" fmla="*/ 0 w 1073888"/>
                <a:gd name="connsiteY0" fmla="*/ 31897 h 90376"/>
                <a:gd name="connsiteX1" fmla="*/ 552893 w 1073888"/>
                <a:gd name="connsiteY1" fmla="*/ 85060 h 90376"/>
                <a:gd name="connsiteX2" fmla="*/ 1073888 w 1073888"/>
                <a:gd name="connsiteY2" fmla="*/ 0 h 903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73888" h="90376">
                  <a:moveTo>
                    <a:pt x="0" y="31897"/>
                  </a:moveTo>
                  <a:cubicBezTo>
                    <a:pt x="186956" y="61136"/>
                    <a:pt x="373912" y="90376"/>
                    <a:pt x="552893" y="85060"/>
                  </a:cubicBezTo>
                  <a:cubicBezTo>
                    <a:pt x="731874" y="79744"/>
                    <a:pt x="902881" y="39872"/>
                    <a:pt x="1073888" y="0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50" name="Connecteur droit avec flèche 49"/>
            <p:cNvCxnSpPr>
              <a:endCxn id="3106" idx="1"/>
            </p:cNvCxnSpPr>
            <p:nvPr/>
          </p:nvCxnSpPr>
          <p:spPr>
            <a:xfrm flipV="1">
              <a:off x="3602038" y="4144992"/>
              <a:ext cx="2294731" cy="291896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Ellipse 3"/>
            <p:cNvSpPr/>
            <p:nvPr/>
          </p:nvSpPr>
          <p:spPr>
            <a:xfrm>
              <a:off x="1400245" y="1844824"/>
              <a:ext cx="2304256" cy="1512168"/>
            </a:xfrm>
            <a:prstGeom prst="ellipse">
              <a:avLst/>
            </a:prstGeom>
            <a:blipFill dpi="0" rotWithShape="1">
              <a:blip r:embed="rId2" cstate="print">
                <a:alphaModFix amt="50000"/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5" name="Ellipse 4"/>
            <p:cNvSpPr/>
            <p:nvPr/>
          </p:nvSpPr>
          <p:spPr>
            <a:xfrm>
              <a:off x="1400245" y="2924944"/>
              <a:ext cx="2304256" cy="1512168"/>
            </a:xfrm>
            <a:prstGeom prst="ellipse">
              <a:avLst/>
            </a:prstGeom>
            <a:blipFill dpi="0" rotWithShape="1">
              <a:blip r:embed="rId2" cstate="print">
                <a:alphaModFix amt="50000"/>
                <a:duotone>
                  <a:prstClr val="black"/>
                  <a:schemeClr val="accent3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Ellipse 5"/>
            <p:cNvSpPr/>
            <p:nvPr/>
          </p:nvSpPr>
          <p:spPr>
            <a:xfrm>
              <a:off x="1400245" y="4005064"/>
              <a:ext cx="2304256" cy="1512168"/>
            </a:xfrm>
            <a:prstGeom prst="ellipse">
              <a:avLst/>
            </a:prstGeom>
            <a:blipFill dpi="0" rotWithShape="1">
              <a:blip r:embed="rId2" cstate="print">
                <a:alphaModFix amt="50000"/>
                <a:duotone>
                  <a:prstClr val="black"/>
                  <a:schemeClr val="accent2">
                    <a:tint val="45000"/>
                    <a:satMod val="400000"/>
                  </a:schemeClr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 dirty="0"/>
            </a:p>
          </p:txBody>
        </p:sp>
        <p:sp>
          <p:nvSpPr>
            <p:cNvPr id="3085" name="ZoneTexte 7"/>
            <p:cNvSpPr txBox="1">
              <a:spLocks noChangeArrowheads="1"/>
            </p:cNvSpPr>
            <p:nvPr/>
          </p:nvSpPr>
          <p:spPr bwMode="auto">
            <a:xfrm>
              <a:off x="1491872" y="4583113"/>
              <a:ext cx="2147072" cy="92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  <a:t>Lasers et phénomènes</a:t>
              </a:r>
              <a:b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</a:br>
              <a: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  <a:t>ultrarapides</a:t>
              </a:r>
            </a:p>
            <a:p>
              <a:pPr algn="ctr"/>
              <a:endParaRPr lang="en-US" altLang="fr-FR" dirty="0">
                <a:latin typeface="Calibri" pitchFamily="34" charset="0"/>
              </a:endParaRPr>
            </a:p>
          </p:txBody>
        </p:sp>
        <p:sp>
          <p:nvSpPr>
            <p:cNvPr id="3086" name="ZoneTexte 8"/>
            <p:cNvSpPr txBox="1">
              <a:spLocks noChangeArrowheads="1"/>
            </p:cNvSpPr>
            <p:nvPr/>
          </p:nvSpPr>
          <p:spPr bwMode="auto">
            <a:xfrm>
              <a:off x="1729101" y="3414713"/>
              <a:ext cx="1642456" cy="92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  <a:t>Fibre optique et </a:t>
              </a:r>
              <a:b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</a:br>
              <a: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  <a:t>optique intégrée</a:t>
              </a:r>
            </a:p>
            <a:p>
              <a:pPr algn="ctr"/>
              <a:endParaRPr lang="en-US" altLang="fr-FR" dirty="0">
                <a:latin typeface="Calibri" pitchFamily="34" charset="0"/>
              </a:endParaRPr>
            </a:p>
          </p:txBody>
        </p:sp>
        <p:sp>
          <p:nvSpPr>
            <p:cNvPr id="3087" name="ZoneTexte 9"/>
            <p:cNvSpPr txBox="1">
              <a:spLocks noChangeArrowheads="1"/>
            </p:cNvSpPr>
            <p:nvPr/>
          </p:nvSpPr>
          <p:spPr bwMode="auto">
            <a:xfrm>
              <a:off x="1855900" y="2108381"/>
              <a:ext cx="1419014" cy="922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2000" b="1" dirty="0">
                  <a:solidFill>
                    <a:srgbClr val="C00000"/>
                  </a:solidFill>
                  <a:latin typeface="Calibri" pitchFamily="34" charset="0"/>
                </a:rPr>
                <a:t>Matériaux </a:t>
              </a:r>
              <a:endParaRPr lang="fr-CA" altLang="fr-FR" sz="2000" b="1" dirty="0" smtClean="0">
                <a:solidFill>
                  <a:srgbClr val="C00000"/>
                </a:solidFill>
                <a:latin typeface="Calibri" pitchFamily="34" charset="0"/>
              </a:endParaRPr>
            </a:p>
            <a:p>
              <a:pPr algn="ctr"/>
              <a:r>
                <a:rPr lang="fr-CA" altLang="fr-FR" sz="2000" b="1" dirty="0" smtClean="0">
                  <a:solidFill>
                    <a:srgbClr val="C00000"/>
                  </a:solidFill>
                  <a:latin typeface="Calibri" pitchFamily="34" charset="0"/>
                </a:rPr>
                <a:t>photoniques</a:t>
              </a:r>
              <a:endParaRPr lang="fr-CA" altLang="fr-FR" sz="2000" b="1" dirty="0">
                <a:solidFill>
                  <a:srgbClr val="C00000"/>
                </a:solidFill>
                <a:latin typeface="Calibri" pitchFamily="34" charset="0"/>
              </a:endParaRPr>
            </a:p>
            <a:p>
              <a:pPr algn="ctr"/>
              <a:endParaRPr lang="en-US" altLang="fr-FR" sz="2000" dirty="0">
                <a:solidFill>
                  <a:srgbClr val="FF0000"/>
                </a:solidFill>
                <a:latin typeface="Calibri" pitchFamily="34" charset="0"/>
              </a:endParaRPr>
            </a:p>
          </p:txBody>
        </p:sp>
        <p:sp>
          <p:nvSpPr>
            <p:cNvPr id="10" name="Flèche vers le bas 9"/>
            <p:cNvSpPr/>
            <p:nvPr/>
          </p:nvSpPr>
          <p:spPr>
            <a:xfrm>
              <a:off x="474663" y="1916215"/>
              <a:ext cx="720725" cy="3603011"/>
            </a:xfrm>
            <a:prstGeom prst="downArrow">
              <a:avLst/>
            </a:prstGeom>
            <a:solidFill>
              <a:srgbClr val="CC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89" name="ZoneTexte 11"/>
            <p:cNvSpPr txBox="1">
              <a:spLocks noChangeArrowheads="1"/>
            </p:cNvSpPr>
            <p:nvPr/>
          </p:nvSpPr>
          <p:spPr bwMode="auto">
            <a:xfrm rot="-5400000">
              <a:off x="242884" y="2215784"/>
              <a:ext cx="1150937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500" b="1">
                  <a:solidFill>
                    <a:schemeClr val="bg1"/>
                  </a:solidFill>
                  <a:latin typeface="Calibri" pitchFamily="34" charset="0"/>
                </a:rPr>
                <a:t>Matériaux</a:t>
              </a:r>
              <a:endParaRPr lang="en-US" altLang="fr-FR" sz="15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090" name="ZoneTexte 12"/>
            <p:cNvSpPr txBox="1">
              <a:spLocks noChangeArrowheads="1"/>
            </p:cNvSpPr>
            <p:nvPr/>
          </p:nvSpPr>
          <p:spPr bwMode="auto">
            <a:xfrm rot="-5400000">
              <a:off x="227013" y="3532531"/>
              <a:ext cx="1225550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500" b="1">
                  <a:solidFill>
                    <a:schemeClr val="bg1"/>
                  </a:solidFill>
                  <a:latin typeface="Calibri" pitchFamily="34" charset="0"/>
                </a:rPr>
                <a:t>Composants</a:t>
              </a:r>
              <a:endParaRPr lang="en-US" altLang="fr-FR" sz="16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091" name="ZoneTexte 13"/>
            <p:cNvSpPr txBox="1">
              <a:spLocks noChangeArrowheads="1"/>
            </p:cNvSpPr>
            <p:nvPr/>
          </p:nvSpPr>
          <p:spPr bwMode="auto">
            <a:xfrm rot="16200000">
              <a:off x="281297" y="4654260"/>
              <a:ext cx="1116981" cy="323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500" b="1" dirty="0">
                  <a:solidFill>
                    <a:schemeClr val="bg1"/>
                  </a:solidFill>
                  <a:latin typeface="Calibri" pitchFamily="34" charset="0"/>
                </a:rPr>
                <a:t>Systèmes</a:t>
              </a:r>
              <a:endParaRPr lang="en-US" altLang="fr-FR" sz="15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4" name="Flèche droite 13"/>
            <p:cNvSpPr/>
            <p:nvPr/>
          </p:nvSpPr>
          <p:spPr>
            <a:xfrm>
              <a:off x="1042988" y="1268413"/>
              <a:ext cx="7632700" cy="576354"/>
            </a:xfrm>
            <a:prstGeom prst="rightArrow">
              <a:avLst/>
            </a:prstGeom>
            <a:solidFill>
              <a:schemeClr val="accent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093" name="ZoneTexte 15"/>
            <p:cNvSpPr txBox="1">
              <a:spLocks noChangeArrowheads="1"/>
            </p:cNvSpPr>
            <p:nvPr/>
          </p:nvSpPr>
          <p:spPr bwMode="auto">
            <a:xfrm>
              <a:off x="1195388" y="1377327"/>
              <a:ext cx="2214562" cy="3386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600" b="1">
                  <a:solidFill>
                    <a:schemeClr val="bg1"/>
                  </a:solidFill>
                  <a:latin typeface="Calibri" pitchFamily="34" charset="0"/>
                </a:rPr>
                <a:t>Découverte (recherche)</a:t>
              </a:r>
              <a:endParaRPr lang="en-US" altLang="fr-FR" sz="16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094" name="ZoneTexte 16"/>
            <p:cNvSpPr txBox="1">
              <a:spLocks noChangeArrowheads="1"/>
            </p:cNvSpPr>
            <p:nvPr/>
          </p:nvSpPr>
          <p:spPr bwMode="auto">
            <a:xfrm>
              <a:off x="3810000" y="1380976"/>
              <a:ext cx="131286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600" b="1">
                  <a:solidFill>
                    <a:schemeClr val="bg1"/>
                  </a:solidFill>
                  <a:latin typeface="Calibri" pitchFamily="34" charset="0"/>
                </a:rPr>
                <a:t>Technologies</a:t>
              </a:r>
              <a:endParaRPr lang="en-US" altLang="fr-FR" sz="16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3095" name="ZoneTexte 17"/>
            <p:cNvSpPr txBox="1">
              <a:spLocks noChangeArrowheads="1"/>
            </p:cNvSpPr>
            <p:nvPr/>
          </p:nvSpPr>
          <p:spPr bwMode="auto">
            <a:xfrm>
              <a:off x="5945188" y="1370343"/>
              <a:ext cx="1293812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600" b="1" dirty="0">
                  <a:solidFill>
                    <a:schemeClr val="bg1"/>
                  </a:solidFill>
                  <a:latin typeface="Calibri" pitchFamily="34" charset="0"/>
                </a:rPr>
                <a:t>Applications</a:t>
              </a:r>
              <a:endParaRPr lang="en-US" altLang="fr-FR" sz="16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8" name="Ellipse 17"/>
            <p:cNvSpPr/>
            <p:nvPr/>
          </p:nvSpPr>
          <p:spPr>
            <a:xfrm>
              <a:off x="4716463" y="1989251"/>
              <a:ext cx="4032250" cy="100822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Ellipse 18"/>
            <p:cNvSpPr/>
            <p:nvPr/>
          </p:nvSpPr>
          <p:spPr>
            <a:xfrm>
              <a:off x="4716463" y="4509011"/>
              <a:ext cx="4032250" cy="1008221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Ellipse 19"/>
            <p:cNvSpPr/>
            <p:nvPr/>
          </p:nvSpPr>
          <p:spPr>
            <a:xfrm>
              <a:off x="5753895" y="3089591"/>
              <a:ext cx="1727200" cy="50490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Ellipse 20"/>
            <p:cNvSpPr/>
            <p:nvPr/>
          </p:nvSpPr>
          <p:spPr>
            <a:xfrm>
              <a:off x="5753895" y="3494466"/>
              <a:ext cx="1727200" cy="50490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Ellipse 21"/>
            <p:cNvSpPr/>
            <p:nvPr/>
          </p:nvSpPr>
          <p:spPr>
            <a:xfrm>
              <a:off x="5753895" y="3918396"/>
              <a:ext cx="1727200" cy="504905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02" name="ZoneTexte 28"/>
            <p:cNvSpPr txBox="1">
              <a:spLocks noChangeArrowheads="1"/>
            </p:cNvSpPr>
            <p:nvPr/>
          </p:nvSpPr>
          <p:spPr bwMode="auto">
            <a:xfrm>
              <a:off x="6011863" y="2259169"/>
              <a:ext cx="1512887" cy="335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800" b="1" dirty="0" err="1">
                  <a:solidFill>
                    <a:srgbClr val="C00000"/>
                  </a:solidFill>
                  <a:latin typeface="Calibri" pitchFamily="34" charset="0"/>
                </a:rPr>
                <a:t>Biophotonique</a:t>
              </a:r>
              <a:endParaRPr lang="fr-CA" altLang="fr-FR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104" name="ZoneTexte 30"/>
            <p:cNvSpPr txBox="1">
              <a:spLocks noChangeArrowheads="1"/>
            </p:cNvSpPr>
            <p:nvPr/>
          </p:nvSpPr>
          <p:spPr bwMode="auto">
            <a:xfrm>
              <a:off x="5868194" y="3141956"/>
              <a:ext cx="1728788" cy="400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>
                <a:lnSpc>
                  <a:spcPts val="1200"/>
                </a:lnSpc>
              </a:pPr>
              <a:r>
                <a:rPr lang="fr-CA" altLang="fr-FR" sz="1200" b="1" dirty="0">
                  <a:latin typeface="Calibri" pitchFamily="34" charset="0"/>
                </a:rPr>
                <a:t>Défense-sécurité</a:t>
              </a:r>
              <a:br>
                <a:rPr lang="fr-CA" altLang="fr-FR" sz="1200" b="1" dirty="0">
                  <a:latin typeface="Calibri" pitchFamily="34" charset="0"/>
                </a:rPr>
              </a:br>
              <a:r>
                <a:rPr lang="fr-CA" altLang="fr-FR" sz="1200" b="1" dirty="0">
                  <a:latin typeface="Calibri" pitchFamily="34" charset="0"/>
                </a:rPr>
                <a:t>et aérospatial</a:t>
              </a:r>
            </a:p>
          </p:txBody>
        </p:sp>
        <p:sp>
          <p:nvSpPr>
            <p:cNvPr id="3105" name="ZoneTexte 31"/>
            <p:cNvSpPr txBox="1">
              <a:spLocks noChangeArrowheads="1"/>
            </p:cNvSpPr>
            <p:nvPr/>
          </p:nvSpPr>
          <p:spPr bwMode="auto">
            <a:xfrm>
              <a:off x="5868194" y="3584604"/>
              <a:ext cx="172720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200" b="1" dirty="0">
                  <a:latin typeface="Calibri" pitchFamily="34" charset="0"/>
                </a:rPr>
                <a:t>Fabrication</a:t>
              </a:r>
            </a:p>
          </p:txBody>
        </p:sp>
        <p:sp>
          <p:nvSpPr>
            <p:cNvPr id="3106" name="ZoneTexte 32"/>
            <p:cNvSpPr txBox="1">
              <a:spLocks noChangeArrowheads="1"/>
            </p:cNvSpPr>
            <p:nvPr/>
          </p:nvSpPr>
          <p:spPr bwMode="auto">
            <a:xfrm>
              <a:off x="5896770" y="4006879"/>
              <a:ext cx="1728787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200" b="1" dirty="0" smtClean="0">
                  <a:latin typeface="Calibri" pitchFamily="34" charset="0"/>
                </a:rPr>
                <a:t>Environnement</a:t>
              </a:r>
              <a:endParaRPr lang="fr-CA" altLang="fr-FR" sz="1200" b="1" dirty="0">
                <a:latin typeface="Calibri" pitchFamily="34" charset="0"/>
              </a:endParaRPr>
            </a:p>
          </p:txBody>
        </p:sp>
        <p:sp>
          <p:nvSpPr>
            <p:cNvPr id="3107" name="ZoneTexte 33"/>
            <p:cNvSpPr txBox="1">
              <a:spLocks noChangeArrowheads="1"/>
            </p:cNvSpPr>
            <p:nvPr/>
          </p:nvSpPr>
          <p:spPr bwMode="auto">
            <a:xfrm>
              <a:off x="5508625" y="4846836"/>
              <a:ext cx="2519363" cy="3353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/>
              <a:r>
                <a:rPr lang="fr-CA" altLang="fr-FR" sz="1800" b="1" dirty="0">
                  <a:solidFill>
                    <a:srgbClr val="C00000"/>
                  </a:solidFill>
                  <a:latin typeface="Calibri" pitchFamily="34" charset="0"/>
                </a:rPr>
                <a:t>Communication optique</a:t>
              </a:r>
            </a:p>
          </p:txBody>
        </p:sp>
        <p:sp>
          <p:nvSpPr>
            <p:cNvPr id="30" name="Forme libre 29"/>
            <p:cNvSpPr/>
            <p:nvPr/>
          </p:nvSpPr>
          <p:spPr>
            <a:xfrm>
              <a:off x="3571875" y="1978138"/>
              <a:ext cx="1436688" cy="255627"/>
            </a:xfrm>
            <a:custGeom>
              <a:avLst/>
              <a:gdLst>
                <a:gd name="connsiteX0" fmla="*/ 0 w 1435395"/>
                <a:gd name="connsiteY0" fmla="*/ 255181 h 255181"/>
                <a:gd name="connsiteX1" fmla="*/ 701748 w 1435395"/>
                <a:gd name="connsiteY1" fmla="*/ 0 h 255181"/>
                <a:gd name="connsiteX2" fmla="*/ 1435395 w 1435395"/>
                <a:gd name="connsiteY2" fmla="*/ 255181 h 255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435395" h="255181">
                  <a:moveTo>
                    <a:pt x="0" y="255181"/>
                  </a:moveTo>
                  <a:cubicBezTo>
                    <a:pt x="231258" y="127590"/>
                    <a:pt x="462516" y="0"/>
                    <a:pt x="701748" y="0"/>
                  </a:cubicBezTo>
                  <a:cubicBezTo>
                    <a:pt x="940980" y="0"/>
                    <a:pt x="1188187" y="127590"/>
                    <a:pt x="1435395" y="255181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122" name="ZoneTexte 57"/>
            <p:cNvSpPr txBox="1">
              <a:spLocks noChangeArrowheads="1"/>
            </p:cNvSpPr>
            <p:nvPr/>
          </p:nvSpPr>
          <p:spPr bwMode="auto">
            <a:xfrm>
              <a:off x="3871488" y="3892671"/>
              <a:ext cx="1114408" cy="261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100" b="1" dirty="0">
                  <a:latin typeface="Calibri" pitchFamily="34" charset="0"/>
                </a:rPr>
                <a:t>Capteurs à fibre</a:t>
              </a:r>
              <a:endParaRPr lang="en-US" altLang="fr-FR" sz="1100" b="1" dirty="0">
                <a:latin typeface="Calibri" pitchFamily="34" charset="0"/>
              </a:endParaRPr>
            </a:p>
          </p:txBody>
        </p:sp>
        <p:sp>
          <p:nvSpPr>
            <p:cNvPr id="3123" name="ZoneTexte 58"/>
            <p:cNvSpPr txBox="1">
              <a:spLocks noChangeArrowheads="1"/>
            </p:cNvSpPr>
            <p:nvPr/>
          </p:nvSpPr>
          <p:spPr bwMode="auto">
            <a:xfrm>
              <a:off x="3733800" y="4540250"/>
              <a:ext cx="1022652" cy="27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200" b="1">
                  <a:latin typeface="Calibri" pitchFamily="34" charset="0"/>
                </a:rPr>
                <a:t>Lasers à fibre</a:t>
              </a:r>
              <a:endParaRPr lang="en-US" altLang="fr-FR" sz="1200" b="1">
                <a:latin typeface="Calibri" pitchFamily="34" charset="0"/>
              </a:endParaRPr>
            </a:p>
          </p:txBody>
        </p:sp>
        <p:sp>
          <p:nvSpPr>
            <p:cNvPr id="3124" name="ZoneTexte 59"/>
            <p:cNvSpPr txBox="1">
              <a:spLocks noChangeArrowheads="1"/>
            </p:cNvSpPr>
            <p:nvPr/>
          </p:nvSpPr>
          <p:spPr bwMode="auto">
            <a:xfrm>
              <a:off x="3779838" y="2420938"/>
              <a:ext cx="1042208" cy="27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200" b="1">
                  <a:latin typeface="Calibri" pitchFamily="34" charset="0"/>
                </a:rPr>
                <a:t>Biomatériaux</a:t>
              </a:r>
              <a:endParaRPr lang="en-US" altLang="fr-FR" sz="1200" b="1">
                <a:latin typeface="Calibri" pitchFamily="34" charset="0"/>
              </a:endParaRPr>
            </a:p>
          </p:txBody>
        </p:sp>
        <p:sp>
          <p:nvSpPr>
            <p:cNvPr id="3125" name="ZoneTexte 60"/>
            <p:cNvSpPr txBox="1">
              <a:spLocks noChangeArrowheads="1"/>
            </p:cNvSpPr>
            <p:nvPr/>
          </p:nvSpPr>
          <p:spPr bwMode="auto">
            <a:xfrm>
              <a:off x="3808413" y="2841625"/>
              <a:ext cx="1053237" cy="2770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200" b="1">
                  <a:latin typeface="Calibri" pitchFamily="34" charset="0"/>
                </a:rPr>
                <a:t>Micro-sondes</a:t>
              </a:r>
              <a:endParaRPr lang="en-US" altLang="fr-FR" sz="900" b="1">
                <a:latin typeface="Calibri" pitchFamily="34" charset="0"/>
              </a:endParaRPr>
            </a:p>
          </p:txBody>
        </p:sp>
        <p:sp>
          <p:nvSpPr>
            <p:cNvPr id="20534" name="ZoneTexte 61"/>
            <p:cNvSpPr txBox="1">
              <a:spLocks noChangeArrowheads="1"/>
            </p:cNvSpPr>
            <p:nvPr/>
          </p:nvSpPr>
          <p:spPr bwMode="auto">
            <a:xfrm>
              <a:off x="3887335" y="3333345"/>
              <a:ext cx="1114425" cy="2540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>
                <a:defRPr/>
              </a:pPr>
              <a:r>
                <a:rPr lang="fr-CA" altLang="fr-FR" sz="1050" b="1" dirty="0" err="1" smtClean="0">
                  <a:latin typeface="Calibri" pitchFamily="34" charset="0"/>
                </a:rPr>
                <a:t>Supercontinuum</a:t>
              </a:r>
              <a:endParaRPr lang="en-US" altLang="fr-FR" sz="1000" b="1" dirty="0" smtClean="0">
                <a:latin typeface="Calibri" pitchFamily="34" charset="0"/>
              </a:endParaRPr>
            </a:p>
          </p:txBody>
        </p:sp>
        <p:sp>
          <p:nvSpPr>
            <p:cNvPr id="3127" name="ZoneTexte 62"/>
            <p:cNvSpPr txBox="1">
              <a:spLocks noChangeArrowheads="1"/>
            </p:cNvSpPr>
            <p:nvPr/>
          </p:nvSpPr>
          <p:spPr bwMode="auto">
            <a:xfrm>
              <a:off x="3657600" y="5128234"/>
              <a:ext cx="1273105" cy="2616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r>
                <a:rPr lang="fr-CA" altLang="fr-FR" sz="1100" b="1">
                  <a:latin typeface="Calibri" pitchFamily="34" charset="0"/>
                </a:rPr>
                <a:t>Composants agiles</a:t>
              </a:r>
              <a:endParaRPr lang="en-US" altLang="fr-FR" sz="1100" b="1">
                <a:latin typeface="Calibri" pitchFamily="34" charset="0"/>
              </a:endParaRPr>
            </a:p>
          </p:txBody>
        </p:sp>
      </p:grpSp>
      <p:sp>
        <p:nvSpPr>
          <p:cNvPr id="53" name="Rectangle 2"/>
          <p:cNvSpPr>
            <a:spLocks noChangeArrowheads="1"/>
          </p:cNvSpPr>
          <p:nvPr/>
        </p:nvSpPr>
        <p:spPr bwMode="auto">
          <a:xfrm>
            <a:off x="2713095" y="232116"/>
            <a:ext cx="5243281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A" altLang="fr-FR" sz="4400" b="1" dirty="0" smtClean="0">
                <a:solidFill>
                  <a:srgbClr val="C00000"/>
                </a:solidFill>
                <a:latin typeface="+mj-lt"/>
              </a:rPr>
              <a:t>AXES DE RECHERCHE</a:t>
            </a:r>
            <a:endParaRPr lang="en-US" altLang="fr-FR" sz="4400" b="1" dirty="0" smtClean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862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115616" y="6165304"/>
            <a:ext cx="385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*</a:t>
            </a:r>
            <a:r>
              <a:rPr lang="en-CA" dirty="0" err="1" smtClean="0"/>
              <a:t>Moyenne</a:t>
            </a:r>
            <a:r>
              <a:rPr lang="en-CA" dirty="0" smtClean="0"/>
              <a:t> </a:t>
            </a:r>
            <a:r>
              <a:rPr lang="en-CA" dirty="0" err="1" smtClean="0"/>
              <a:t>annuelle</a:t>
            </a:r>
            <a:r>
              <a:rPr lang="en-CA" dirty="0" smtClean="0"/>
              <a:t> de 2015 à 2017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611560" y="1340768"/>
            <a:ext cx="828092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err="1" smtClean="0"/>
              <a:t>Diplômés</a:t>
            </a:r>
            <a:r>
              <a:rPr lang="en-CA" sz="3200" dirty="0" smtClean="0"/>
              <a:t> 2</a:t>
            </a:r>
            <a:r>
              <a:rPr lang="en-CA" sz="3200" baseline="30000" dirty="0" smtClean="0"/>
              <a:t>e</a:t>
            </a:r>
            <a:r>
              <a:rPr lang="en-CA" sz="3200" dirty="0" smtClean="0"/>
              <a:t> cycle : 15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err="1" smtClean="0"/>
              <a:t>Diplômés</a:t>
            </a:r>
            <a:r>
              <a:rPr lang="en-CA" sz="3200" dirty="0" smtClean="0"/>
              <a:t> 3</a:t>
            </a:r>
            <a:r>
              <a:rPr lang="en-CA" sz="3200" baseline="30000" dirty="0" smtClean="0"/>
              <a:t>e</a:t>
            </a:r>
            <a:r>
              <a:rPr lang="en-CA" sz="3200" dirty="0" smtClean="0"/>
              <a:t> cycle : 17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smtClean="0"/>
              <a:t>Publications </a:t>
            </a:r>
            <a:r>
              <a:rPr lang="en-CA" sz="3200" dirty="0" err="1" smtClean="0"/>
              <a:t>dans</a:t>
            </a:r>
            <a:r>
              <a:rPr lang="en-CA" sz="3200" dirty="0" smtClean="0"/>
              <a:t> des revues avec </a:t>
            </a:r>
            <a:r>
              <a:rPr lang="en-CA" sz="3200" dirty="0" err="1" smtClean="0"/>
              <a:t>comité</a:t>
            </a:r>
            <a:r>
              <a:rPr lang="en-CA" sz="3200" dirty="0" smtClean="0"/>
              <a:t> de lecture : 170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err="1" smtClean="0"/>
              <a:t>Présentations</a:t>
            </a:r>
            <a:r>
              <a:rPr lang="en-CA" sz="3200" dirty="0" smtClean="0"/>
              <a:t> à titre de </a:t>
            </a:r>
            <a:r>
              <a:rPr lang="en-CA" sz="3200" dirty="0" err="1" smtClean="0"/>
              <a:t>conférencier</a:t>
            </a:r>
            <a:r>
              <a:rPr lang="en-CA" sz="3200" dirty="0" smtClean="0"/>
              <a:t> </a:t>
            </a:r>
            <a:r>
              <a:rPr lang="en-CA" sz="3200" dirty="0" err="1" smtClean="0"/>
              <a:t>invité</a:t>
            </a:r>
            <a:r>
              <a:rPr lang="en-CA" sz="3200" dirty="0" smtClean="0"/>
              <a:t> : 90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CA" sz="3200" dirty="0" err="1" smtClean="0"/>
              <a:t>Mesures</a:t>
            </a:r>
            <a:r>
              <a:rPr lang="en-CA" sz="3200" dirty="0" smtClean="0"/>
              <a:t> de protection de la </a:t>
            </a:r>
            <a:r>
              <a:rPr lang="en-CA" sz="3200" dirty="0" err="1" smtClean="0"/>
              <a:t>propriété</a:t>
            </a:r>
            <a:r>
              <a:rPr lang="en-CA" sz="3200" dirty="0" smtClean="0"/>
              <a:t> </a:t>
            </a:r>
            <a:r>
              <a:rPr lang="en-CA" sz="3200" dirty="0" err="1" smtClean="0"/>
              <a:t>intellectuelle</a:t>
            </a:r>
            <a:r>
              <a:rPr lang="en-CA" sz="3200" dirty="0" smtClean="0"/>
              <a:t> : 16</a:t>
            </a:r>
            <a:endParaRPr lang="fr-CA" sz="32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520280" y="232116"/>
            <a:ext cx="6444208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CA" altLang="fr-FR" sz="4400" b="1" dirty="0" smtClean="0">
                <a:solidFill>
                  <a:srgbClr val="C00000"/>
                </a:solidFill>
                <a:latin typeface="+mj-lt"/>
              </a:rPr>
              <a:t>RÉSULTATS DES ACTIVITÉS*</a:t>
            </a:r>
            <a:endParaRPr lang="en-US" altLang="fr-FR" sz="4400" b="1" dirty="0" smtClean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945100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16108</TotalTime>
  <Words>132</Words>
  <Application>Microsoft Office PowerPoint</Application>
  <PresentationFormat>Affichage à l'écran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Réal Vallée</dc:creator>
  <cp:lastModifiedBy>Diane Déziel</cp:lastModifiedBy>
  <cp:revision>533</cp:revision>
  <dcterms:created xsi:type="dcterms:W3CDTF">2010-02-25T14:40:32Z</dcterms:created>
  <dcterms:modified xsi:type="dcterms:W3CDTF">2018-02-22T20:29:45Z</dcterms:modified>
</cp:coreProperties>
</file>